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openxmlformats-officedocument.package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3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F6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3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72101-2504-4FC0-BA83-4CD495610A64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CAE86-D267-4135-908B-6487193C1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61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1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6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80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7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0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60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4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1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56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26.02.2016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3C88C-0487-4EF8-AE49-0614903E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79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Visio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838200" cy="6172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173385"/>
            <a:ext cx="121920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26.02.2016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22173" y="6356350"/>
            <a:ext cx="8898835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Двадцать вторая ежегодная международная научно-техническая конференция студентов и аспирантов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"РАДИОЭЛЕКТРОНИКА, ЭЛЕКТРОТЕХНИКА И ЭНЕРГЕТИКА"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311965"/>
            <a:ext cx="838200" cy="36443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42872"/>
            <a:ext cx="838200" cy="18349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34917"/>
            <a:ext cx="838200" cy="9955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72338"/>
            <a:ext cx="838200" cy="2538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524000" y="119101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Специфика переноса описания проекта системы на кристалле в новую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проектную среду на примере САПР ПЛИС фирмы </a:t>
            </a:r>
            <a:r>
              <a:rPr lang="ru-RU" b="1" dirty="0" err="1" smtClean="0">
                <a:solidFill>
                  <a:srgbClr val="002060"/>
                </a:solidFill>
              </a:rPr>
              <a:t>Xilinx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0" y="4516438"/>
            <a:ext cx="11867322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Студ. магистрант Н.С. </a:t>
            </a:r>
            <a:r>
              <a:rPr lang="ru-RU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Капцова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pPr marL="0" indent="0" algn="r"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рук. к.т.н. доц. </a:t>
            </a:r>
            <a:r>
              <a:rPr lang="ru-RU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А.К.Поляков</a:t>
            </a:r>
            <a:endParaRPr lang="ru-RU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838198" y="0"/>
            <a:ext cx="11353803" cy="626166"/>
            <a:chOff x="838198" y="0"/>
            <a:chExt cx="11353803" cy="626166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838198" y="0"/>
              <a:ext cx="11353801" cy="626166"/>
            </a:xfrm>
            <a:prstGeom prst="rect">
              <a:avLst/>
            </a:prstGeom>
            <a:solidFill>
              <a:srgbClr val="071F6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6401" y="0"/>
              <a:ext cx="2895600" cy="60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635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838200" cy="6172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Основные понятия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787387"/>
            <a:ext cx="6364358" cy="435133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Система-на-Кристалле </a:t>
            </a:r>
            <a:r>
              <a:rPr lang="ru-RU" dirty="0" smtClean="0">
                <a:solidFill>
                  <a:srgbClr val="002060"/>
                </a:solidFill>
              </a:rPr>
              <a:t>(англ. </a:t>
            </a:r>
            <a:r>
              <a:rPr lang="de-DE" dirty="0" smtClean="0">
                <a:solidFill>
                  <a:srgbClr val="002060"/>
                </a:solidFill>
              </a:rPr>
              <a:t>System on a Chip</a:t>
            </a:r>
            <a:r>
              <a:rPr lang="ru-RU" dirty="0" smtClean="0">
                <a:solidFill>
                  <a:srgbClr val="002060"/>
                </a:solidFill>
              </a:rPr>
              <a:t>)— </a:t>
            </a:r>
            <a:endParaRPr lang="de-DE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электронная </a:t>
            </a:r>
            <a:r>
              <a:rPr lang="ru-RU" dirty="0">
                <a:solidFill>
                  <a:srgbClr val="002060"/>
                </a:solidFill>
              </a:rPr>
              <a:t>схема, выполняющая функции целого устройства (например, компьютера) и размещенная на одной интегральной схеме. 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de-DE" b="1" dirty="0" err="1" smtClean="0">
                <a:solidFill>
                  <a:srgbClr val="002060"/>
                </a:solidFill>
              </a:rPr>
              <a:t>Softcore</a:t>
            </a:r>
            <a:r>
              <a:rPr lang="ru-RU" b="1" dirty="0" smtClean="0">
                <a:solidFill>
                  <a:srgbClr val="002060"/>
                </a:solidFill>
              </a:rPr>
              <a:t>-процессор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</a:p>
          <a:p>
            <a:pPr marL="457200" lvl="1" indent="0">
              <a:buNone/>
            </a:pPr>
            <a:r>
              <a:rPr lang="ru-RU" dirty="0">
                <a:solidFill>
                  <a:srgbClr val="002060"/>
                </a:solidFill>
              </a:rPr>
              <a:t>модель конкретного процессора, описанная на языке описания аппаратуры, которая может быть сконфигурирована исходя из особенностей решаемой задачи и синтезирована на основе ПЛИС.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26.02.2016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22173" y="6356350"/>
            <a:ext cx="8898835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Двадцать вторая ежегодная международная научно-техническая конференция студентов и аспирантов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"РАДИОЭЛЕКТРОНИКА, ЭЛЕКТРОТЕХНИКА И ЭНЕРГЕТИКА"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>
                <a:solidFill>
                  <a:schemeClr val="bg1"/>
                </a:solidFill>
              </a:rPr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311965"/>
            <a:ext cx="838200" cy="36443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42872"/>
            <a:ext cx="838200" cy="18349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34917"/>
            <a:ext cx="838200" cy="9955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72338"/>
            <a:ext cx="838200" cy="2538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www.skomplekt.com/newsimg/s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310" y="1825038"/>
            <a:ext cx="5062690" cy="381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/>
        </p:nvGrpSpPr>
        <p:grpSpPr>
          <a:xfrm>
            <a:off x="838198" y="0"/>
            <a:ext cx="11353803" cy="626166"/>
            <a:chOff x="838198" y="0"/>
            <a:chExt cx="11353803" cy="62616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838198" y="0"/>
              <a:ext cx="11353801" cy="626166"/>
            </a:xfrm>
            <a:prstGeom prst="rect">
              <a:avLst/>
            </a:prstGeom>
            <a:solidFill>
              <a:srgbClr val="071F6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6401" y="0"/>
              <a:ext cx="2895600" cy="60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18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838200" cy="6172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Исходные данные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Проект </a:t>
            </a:r>
            <a:r>
              <a:rPr lang="de-DE" dirty="0" err="1" smtClean="0">
                <a:solidFill>
                  <a:srgbClr val="002060"/>
                </a:solidFill>
              </a:rPr>
              <a:t>Softcore</a:t>
            </a:r>
            <a:r>
              <a:rPr lang="de-DE" dirty="0" smtClean="0">
                <a:solidFill>
                  <a:srgbClr val="002060"/>
                </a:solidFill>
              </a:rPr>
              <a:t>-</a:t>
            </a:r>
            <a:r>
              <a:rPr lang="ru-RU" dirty="0" smtClean="0">
                <a:solidFill>
                  <a:srgbClr val="002060"/>
                </a:solidFill>
              </a:rPr>
              <a:t>процессора </a:t>
            </a:r>
            <a:r>
              <a:rPr lang="de-DE" b="1" dirty="0" err="1" smtClean="0">
                <a:solidFill>
                  <a:srgbClr val="002060"/>
                </a:solidFill>
              </a:rPr>
              <a:t>ViSARD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Основные части: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Ядро процессора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Оптимизирующий компилятор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Тестовая среда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САПР </a:t>
            </a:r>
            <a:r>
              <a:rPr lang="de-DE" dirty="0" err="1" smtClean="0">
                <a:solidFill>
                  <a:srgbClr val="002060"/>
                </a:solidFill>
              </a:rPr>
              <a:t>Xilinx</a:t>
            </a:r>
            <a:r>
              <a:rPr lang="de-DE" dirty="0" smtClean="0">
                <a:solidFill>
                  <a:srgbClr val="002060"/>
                </a:solidFill>
              </a:rPr>
              <a:t> ISE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Отладочные платы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</a:rPr>
              <a:t>Virtex</a:t>
            </a:r>
            <a:r>
              <a:rPr lang="de-DE" b="1" dirty="0" smtClean="0">
                <a:solidFill>
                  <a:srgbClr val="002060"/>
                </a:solidFill>
              </a:rPr>
              <a:t> 6</a:t>
            </a:r>
            <a:endParaRPr lang="de-DE" sz="7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Ассемблер: </a:t>
            </a:r>
            <a:r>
              <a:rPr lang="de-DE" dirty="0" err="1" smtClean="0">
                <a:solidFill>
                  <a:srgbClr val="002060"/>
                </a:solidFill>
              </a:rPr>
              <a:t>Mnemonic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>
                <a:solidFill>
                  <a:srgbClr val="002060"/>
                </a:solidFill>
              </a:rPr>
              <a:t>Op1  Op2   </a:t>
            </a:r>
            <a:r>
              <a:rPr lang="de-DE" dirty="0" smtClean="0">
                <a:solidFill>
                  <a:srgbClr val="002060"/>
                </a:solidFill>
              </a:rPr>
              <a:t>Op3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Команды с операндами одинарной и двойной точности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pPr lvl="1"/>
            <a:endParaRPr lang="ru-RU" dirty="0" smtClean="0"/>
          </a:p>
          <a:p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26.02.2016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22173" y="6356350"/>
            <a:ext cx="8898835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Двадцать вторая ежегодная международная научно-техническая конференция студентов и аспирантов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"РАДИОЭЛЕКТРОНИКА, ЭЛЕКТРОТЕХНИКА И ЭНЕРГЕТИКА"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>
                <a:solidFill>
                  <a:schemeClr val="bg1"/>
                </a:solidFill>
              </a:rPr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311965"/>
            <a:ext cx="838200" cy="36443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42872"/>
            <a:ext cx="838200" cy="18349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34917"/>
            <a:ext cx="838200" cy="9955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72338"/>
            <a:ext cx="838200" cy="2538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701" y="1785592"/>
            <a:ext cx="5186816" cy="3150550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16"/>
          <p:cNvGrpSpPr/>
          <p:nvPr/>
        </p:nvGrpSpPr>
        <p:grpSpPr>
          <a:xfrm>
            <a:off x="838198" y="0"/>
            <a:ext cx="11353803" cy="626166"/>
            <a:chOff x="838198" y="0"/>
            <a:chExt cx="11353803" cy="62616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838198" y="0"/>
              <a:ext cx="11353801" cy="626166"/>
            </a:xfrm>
            <a:prstGeom prst="rect">
              <a:avLst/>
            </a:prstGeom>
            <a:solidFill>
              <a:srgbClr val="071F6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6401" y="0"/>
              <a:ext cx="2895600" cy="60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88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838200" cy="6172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143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Мотивация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994890" cy="435133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Создание Системы-на-Кристалле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sz="900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Организация взаимодействия процессоров </a:t>
            </a:r>
            <a:r>
              <a:rPr lang="de-DE" dirty="0" err="1" smtClean="0">
                <a:solidFill>
                  <a:srgbClr val="002060"/>
                </a:solidFill>
              </a:rPr>
              <a:t>ViSARD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de-DE" dirty="0" smtClean="0">
                <a:solidFill>
                  <a:srgbClr val="002060"/>
                </a:solidFill>
              </a:rPr>
              <a:t>ARM Cortex A9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de-DE" sz="900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Переход на отладочные платы </a:t>
            </a:r>
            <a:r>
              <a:rPr lang="de-DE" dirty="0" err="1" smtClean="0">
                <a:solidFill>
                  <a:srgbClr val="002060"/>
                </a:solidFill>
              </a:rPr>
              <a:t>Zynq</a:t>
            </a:r>
            <a:r>
              <a:rPr lang="de-DE" dirty="0" smtClean="0">
                <a:solidFill>
                  <a:srgbClr val="002060"/>
                </a:solidFill>
              </a:rPr>
              <a:t> 7000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de-DE" sz="900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Переход на САПР </a:t>
            </a:r>
            <a:r>
              <a:rPr lang="de-DE" dirty="0" err="1" smtClean="0">
                <a:solidFill>
                  <a:srgbClr val="002060"/>
                </a:solidFill>
              </a:rPr>
              <a:t>Vivado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26.02.2016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22173" y="6356350"/>
            <a:ext cx="8898835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Двадцать вторая ежегодная международная научно-техническая конференция студентов и аспирантов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"РАДИОЭЛЕКТРОНИКА, ЭЛЕКТРОТЕХНИКА И ЭНЕРГЕТИКА"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>
                <a:solidFill>
                  <a:schemeClr val="bg1"/>
                </a:solidFill>
              </a:rPr>
              <a:t>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311965"/>
            <a:ext cx="838200" cy="36443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42872"/>
            <a:ext cx="838200" cy="18349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34917"/>
            <a:ext cx="838200" cy="9955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72338"/>
            <a:ext cx="838200" cy="2538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329239" y="2387150"/>
            <a:ext cx="0" cy="34776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52167" y="3575326"/>
            <a:ext cx="0" cy="34776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352167" y="4384534"/>
            <a:ext cx="0" cy="34776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838198" y="0"/>
            <a:ext cx="11353803" cy="626166"/>
            <a:chOff x="838198" y="0"/>
            <a:chExt cx="11353803" cy="62616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838198" y="0"/>
              <a:ext cx="11353801" cy="626166"/>
            </a:xfrm>
            <a:prstGeom prst="rect">
              <a:avLst/>
            </a:prstGeom>
            <a:solidFill>
              <a:srgbClr val="071F6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6401" y="0"/>
              <a:ext cx="2895600" cy="609600"/>
            </a:xfrm>
            <a:prstGeom prst="rect">
              <a:avLst/>
            </a:prstGeom>
          </p:spPr>
        </p:pic>
      </p:grpSp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744" y="1802829"/>
            <a:ext cx="4429519" cy="311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838200" cy="6172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143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Основные этапы </a:t>
            </a:r>
            <a:r>
              <a:rPr lang="ru-RU" b="1" dirty="0" err="1" smtClean="0">
                <a:solidFill>
                  <a:srgbClr val="002060"/>
                </a:solidFill>
              </a:rPr>
              <a:t>рабты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/>
              <a:t>Перенос проекта </a:t>
            </a:r>
            <a:r>
              <a:rPr lang="de-DE" altLang="ru-RU" dirty="0" err="1" smtClean="0"/>
              <a:t>ViSARD</a:t>
            </a:r>
            <a:r>
              <a:rPr lang="ru-RU" altLang="ru-RU" dirty="0" smtClean="0"/>
              <a:t> из САПР </a:t>
            </a:r>
            <a:r>
              <a:rPr lang="de-DE" altLang="ru-RU" dirty="0" err="1" smtClean="0"/>
              <a:t>Xilinx</a:t>
            </a:r>
            <a:r>
              <a:rPr lang="de-DE" altLang="ru-RU" dirty="0" smtClean="0"/>
              <a:t> ISE </a:t>
            </a:r>
            <a:r>
              <a:rPr lang="ru-RU" altLang="ru-RU" dirty="0" smtClean="0"/>
              <a:t>в новую САПР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Xilinx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Vivado</a:t>
            </a:r>
            <a:r>
              <a:rPr lang="ru-RU" altLang="ru-RU" dirty="0" smtClean="0"/>
              <a:t>:</a:t>
            </a:r>
          </a:p>
          <a:p>
            <a:pPr lvl="1"/>
            <a:r>
              <a:rPr lang="ru-RU" altLang="ru-RU" dirty="0" smtClean="0"/>
              <a:t>Формат </a:t>
            </a:r>
            <a:r>
              <a:rPr lang="de-DE" altLang="ru-RU" dirty="0" smtClean="0"/>
              <a:t>IP-</a:t>
            </a:r>
            <a:r>
              <a:rPr lang="ru-RU" altLang="ru-RU" dirty="0" smtClean="0"/>
              <a:t>блоков </a:t>
            </a:r>
            <a:r>
              <a:rPr lang="de-DE" altLang="ru-RU" dirty="0" smtClean="0"/>
              <a:t>.NGC </a:t>
            </a:r>
            <a:r>
              <a:rPr lang="ru-RU" altLang="ru-RU" dirty="0" smtClean="0"/>
              <a:t>не совместим с САПР –</a:t>
            </a:r>
            <a:r>
              <a:rPr lang="en-US" altLang="ru-RU" dirty="0" smtClean="0"/>
              <a:t>&gt; </a:t>
            </a:r>
            <a:r>
              <a:rPr lang="ru-RU" altLang="ru-RU" dirty="0" smtClean="0"/>
              <a:t>Использование протокола </a:t>
            </a:r>
            <a:r>
              <a:rPr lang="en-US" altLang="ru-RU" dirty="0" smtClean="0"/>
              <a:t>AXI</a:t>
            </a:r>
            <a:endParaRPr lang="ru-RU" altLang="ru-RU" dirty="0" smtClean="0"/>
          </a:p>
          <a:p>
            <a:pPr lvl="1"/>
            <a:r>
              <a:rPr lang="ru-RU" altLang="ru-RU" dirty="0"/>
              <a:t>Формат </a:t>
            </a:r>
            <a:r>
              <a:rPr lang="ru-RU" altLang="ru-RU" dirty="0" smtClean="0"/>
              <a:t>файлов конструкторских ограничений </a:t>
            </a:r>
            <a:r>
              <a:rPr lang="de-DE" altLang="ru-RU" dirty="0" smtClean="0"/>
              <a:t>.UCF </a:t>
            </a:r>
            <a:r>
              <a:rPr lang="ru-RU" altLang="ru-RU" dirty="0"/>
              <a:t>не совместим с </a:t>
            </a:r>
            <a:r>
              <a:rPr lang="ru-RU" altLang="ru-RU" dirty="0" smtClean="0"/>
              <a:t>САПР</a:t>
            </a:r>
            <a:endParaRPr lang="de-DE" altLang="ru-RU" dirty="0" smtClean="0"/>
          </a:p>
          <a:p>
            <a:pPr lvl="1"/>
            <a:r>
              <a:rPr lang="ru-RU" altLang="ru-RU" dirty="0" smtClean="0"/>
              <a:t>Организация блока оперативной памяти для чтения </a:t>
            </a:r>
            <a:r>
              <a:rPr lang="de-DE" altLang="ru-RU" dirty="0" err="1" smtClean="0"/>
              <a:t>txt</a:t>
            </a:r>
            <a:r>
              <a:rPr lang="de-DE" altLang="ru-RU" dirty="0" smtClean="0"/>
              <a:t>-</a:t>
            </a:r>
            <a:r>
              <a:rPr lang="ru-RU" altLang="ru-RU" dirty="0" smtClean="0"/>
              <a:t>файла</a:t>
            </a:r>
            <a:endParaRPr lang="de-DE" altLang="ru-RU" sz="1800" dirty="0">
              <a:solidFill>
                <a:srgbClr val="FF7900"/>
              </a:solidFill>
            </a:endParaRPr>
          </a:p>
          <a:p>
            <a:r>
              <a:rPr lang="ru-RU" altLang="ru-RU" dirty="0"/>
              <a:t>Обновление блока АЛУ процессора </a:t>
            </a:r>
            <a:r>
              <a:rPr lang="de-DE" altLang="ru-RU" dirty="0" err="1"/>
              <a:t>ViSARD</a:t>
            </a:r>
            <a:r>
              <a:rPr lang="de-DE" altLang="ru-RU" dirty="0"/>
              <a:t> </a:t>
            </a:r>
            <a:r>
              <a:rPr lang="ru-RU" altLang="ru-RU" dirty="0"/>
              <a:t>для работы над числами одинарной и двойной </a:t>
            </a:r>
            <a:r>
              <a:rPr lang="ru-RU" altLang="ru-RU" dirty="0" smtClean="0"/>
              <a:t>точности</a:t>
            </a:r>
          </a:p>
          <a:p>
            <a:pPr lvl="1"/>
            <a:r>
              <a:rPr lang="ru-RU" dirty="0" smtClean="0"/>
              <a:t>Арифметические операции</a:t>
            </a:r>
          </a:p>
          <a:p>
            <a:pPr lvl="1"/>
            <a:r>
              <a:rPr lang="ru-RU" dirty="0" smtClean="0"/>
              <a:t>Операции преобразования типов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26.02.2016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22173" y="6356350"/>
            <a:ext cx="8898835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Двадцать вторая ежегодная международная научно-техническая конференция студентов и аспирантов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"РАДИОЭЛЕКТРОНИКА, ЭЛЕКТРОТЕХНИКА И ЭНЕРГЕТИКА"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>
                <a:solidFill>
                  <a:schemeClr val="bg1"/>
                </a:solidFill>
              </a:rPr>
              <a:t>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311965"/>
            <a:ext cx="838200" cy="36443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42872"/>
            <a:ext cx="838200" cy="18349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34917"/>
            <a:ext cx="838200" cy="9955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72338"/>
            <a:ext cx="838200" cy="2538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838198" y="0"/>
            <a:ext cx="11353803" cy="626166"/>
            <a:chOff x="838198" y="0"/>
            <a:chExt cx="11353803" cy="62616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838198" y="0"/>
              <a:ext cx="11353801" cy="626166"/>
            </a:xfrm>
            <a:prstGeom prst="rect">
              <a:avLst/>
            </a:prstGeom>
            <a:solidFill>
              <a:srgbClr val="071F6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6401" y="0"/>
              <a:ext cx="2895600" cy="60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885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838200" cy="6172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143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Протокол </a:t>
            </a:r>
            <a:r>
              <a:rPr lang="de-DE" b="1" dirty="0" smtClean="0">
                <a:solidFill>
                  <a:srgbClr val="002060"/>
                </a:solidFill>
              </a:rPr>
              <a:t>AXI Interconnect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675888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Определяет взаимодействие между одним или нескольким </a:t>
            </a:r>
            <a:r>
              <a:rPr lang="ru-RU" b="1" dirty="0" smtClean="0"/>
              <a:t>ведущим </a:t>
            </a:r>
            <a:r>
              <a:rPr lang="ru-RU" dirty="0" smtClean="0"/>
              <a:t>и одним или несколькими ведомыми устройствами</a:t>
            </a:r>
          </a:p>
          <a:p>
            <a:pPr marL="457200" lvl="1" indent="0">
              <a:buNone/>
            </a:pPr>
            <a:r>
              <a:rPr lang="en-US" dirty="0" smtClean="0"/>
              <a:t>+ </a:t>
            </a:r>
            <a:r>
              <a:rPr lang="ru-RU" dirty="0" smtClean="0"/>
              <a:t>Позволяет стандартизировать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ru-RU" dirty="0" smtClean="0"/>
              <a:t>взаимодействие </a:t>
            </a:r>
            <a:r>
              <a:rPr lang="en-US" dirty="0" smtClean="0"/>
              <a:t>IP- </a:t>
            </a:r>
            <a:r>
              <a:rPr lang="ru-RU" dirty="0" smtClean="0"/>
              <a:t>блоков, в </a:t>
            </a:r>
            <a:r>
              <a:rPr lang="ru-RU" dirty="0" err="1" smtClean="0"/>
              <a:t>т.ч</a:t>
            </a:r>
            <a:r>
              <a:rPr lang="ru-RU" dirty="0" smtClean="0"/>
              <a:t> с процессором </a:t>
            </a:r>
            <a:r>
              <a:rPr lang="de-DE" dirty="0" smtClean="0"/>
              <a:t>Cortex ARM A9</a:t>
            </a:r>
          </a:p>
          <a:p>
            <a:pPr marL="457200" lvl="1" indent="0">
              <a:buNone/>
            </a:pPr>
            <a:r>
              <a:rPr lang="de-DE" dirty="0" smtClean="0"/>
              <a:t>- </a:t>
            </a:r>
            <a:r>
              <a:rPr lang="ru-RU" dirty="0" smtClean="0"/>
              <a:t>Необходимо полностью переработать блок АЛУ</a:t>
            </a:r>
            <a:r>
              <a:rPr lang="en-US" dirty="0" smtClean="0"/>
              <a:t> </a:t>
            </a:r>
            <a:r>
              <a:rPr lang="ru-RU" dirty="0" smtClean="0"/>
              <a:t>(интерфейсы, логика работы, временные характеристики)</a:t>
            </a:r>
            <a:endParaRPr lang="de-DE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26.02.2016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22173" y="6356350"/>
            <a:ext cx="8898835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Двадцать вторая ежегодная международная научно-техническая конференция студентов и аспирантов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"РАДИОЭЛЕКТРОНИКА, ЭЛЕКТРОТЕХНИКА И ЭНЕРГЕТИКА"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>
                <a:solidFill>
                  <a:schemeClr val="bg1"/>
                </a:solidFill>
              </a:rPr>
              <a:t>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311965"/>
            <a:ext cx="838200" cy="36443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42872"/>
            <a:ext cx="838200" cy="18349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34917"/>
            <a:ext cx="838200" cy="9955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72338"/>
            <a:ext cx="838200" cy="2538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294342"/>
              </p:ext>
            </p:extLst>
          </p:nvPr>
        </p:nvGraphicFramePr>
        <p:xfrm>
          <a:off x="6877050" y="1494182"/>
          <a:ext cx="4895850" cy="421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3981585" imgH="3438457" progId="Visio.Drawing.15">
                  <p:embed/>
                </p:oleObj>
              </mc:Choice>
              <mc:Fallback>
                <p:oleObj name="Visio" r:id="rId3" imgW="3981585" imgH="3438457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494182"/>
                        <a:ext cx="4895850" cy="421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838198" y="0"/>
            <a:ext cx="11353803" cy="626166"/>
            <a:chOff x="838198" y="0"/>
            <a:chExt cx="11353803" cy="62616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838198" y="0"/>
              <a:ext cx="11353801" cy="626166"/>
            </a:xfrm>
            <a:prstGeom prst="rect">
              <a:avLst/>
            </a:prstGeom>
            <a:solidFill>
              <a:srgbClr val="071F6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6401" y="0"/>
              <a:ext cx="2895600" cy="60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27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38200" cy="6172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143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Итоги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26.02.2016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22173" y="6356350"/>
            <a:ext cx="8898835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Двадцать вторая ежегодная международная научно-техническая конференция студентов и аспирантов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"РАДИОЭЛЕКТРОНИКА, ЭЛЕКТРОТЕХНИКА И ЭНЕРГЕТИКА"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>
                <a:solidFill>
                  <a:schemeClr val="bg1"/>
                </a:solidFill>
              </a:rPr>
              <a:t>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311965"/>
            <a:ext cx="838200" cy="36443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42872"/>
            <a:ext cx="838200" cy="18349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34917"/>
            <a:ext cx="838200" cy="9955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72338"/>
            <a:ext cx="838200" cy="2538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161" y="1603572"/>
            <a:ext cx="7418388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08301"/>
              </p:ext>
            </p:extLst>
          </p:nvPr>
        </p:nvGraphicFramePr>
        <p:xfrm>
          <a:off x="838200" y="3916204"/>
          <a:ext cx="11353800" cy="228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84600"/>
                <a:gridCol w="3784600"/>
                <a:gridCol w="3784600"/>
              </a:tblGrid>
              <a:tr h="4430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После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307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САПР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24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Xilinx</a:t>
                      </a:r>
                      <a:r>
                        <a:rPr lang="de-DE" sz="2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ISE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24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Xilinx</a:t>
                      </a:r>
                      <a:r>
                        <a:rPr lang="de-DE" sz="2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4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Vivado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307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Формат </a:t>
                      </a:r>
                      <a:r>
                        <a:rPr lang="de-DE" sz="2400" b="1" dirty="0" smtClean="0">
                          <a:solidFill>
                            <a:srgbClr val="002060"/>
                          </a:solidFill>
                        </a:rPr>
                        <a:t>IP-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блока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DE" sz="2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NGC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2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.XCI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307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Управление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Отдельные сигналы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Шины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307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Совместимость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с </a:t>
                      </a:r>
                      <a:r>
                        <a:rPr lang="de-DE" sz="2400" b="1" baseline="0" dirty="0" smtClean="0">
                          <a:solidFill>
                            <a:srgbClr val="002060"/>
                          </a:solidFill>
                        </a:rPr>
                        <a:t>AXI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Не совместимо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Полностью совместимо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838198" y="0"/>
            <a:ext cx="11353803" cy="626166"/>
            <a:chOff x="838198" y="0"/>
            <a:chExt cx="11353803" cy="62616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838198" y="0"/>
              <a:ext cx="11353801" cy="626166"/>
            </a:xfrm>
            <a:prstGeom prst="rect">
              <a:avLst/>
            </a:prstGeom>
            <a:solidFill>
              <a:srgbClr val="071F6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6401" y="0"/>
              <a:ext cx="2895600" cy="60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35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38200" cy="6172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3598"/>
            <a:ext cx="10515600" cy="6185798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Большое спасибо </a:t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>за </a:t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>внимание!</a:t>
            </a:r>
            <a:endParaRPr lang="ru-RU" sz="8000" b="1" dirty="0">
              <a:solidFill>
                <a:srgbClr val="00206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26.02.2016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22173" y="6356350"/>
            <a:ext cx="8898835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Двадцать вторая ежегодная международная научно-техническая конференция студентов и аспирантов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"РАДИОЭЛЕКТРОНИКА, ЭЛЕКТРОТЕХНИКА И ЭНЕРГЕТИКА"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C88C-0487-4EF8-AE49-0614903E7E96}" type="slidenum">
              <a:rPr lang="ru-RU" smtClean="0">
                <a:solidFill>
                  <a:schemeClr val="bg1"/>
                </a:solidFill>
              </a:rPr>
              <a:t>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311965"/>
            <a:ext cx="838200" cy="36443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42872"/>
            <a:ext cx="838200" cy="18349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34917"/>
            <a:ext cx="838200" cy="9955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72338"/>
            <a:ext cx="838200" cy="2538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838198" y="0"/>
            <a:ext cx="11353803" cy="626166"/>
            <a:chOff x="838198" y="0"/>
            <a:chExt cx="11353803" cy="62616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838198" y="0"/>
              <a:ext cx="11353801" cy="626166"/>
            </a:xfrm>
            <a:prstGeom prst="rect">
              <a:avLst/>
            </a:prstGeom>
            <a:solidFill>
              <a:srgbClr val="071F6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6401" y="0"/>
              <a:ext cx="2895600" cy="60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54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387</Words>
  <Application>Microsoft Office PowerPoint</Application>
  <PresentationFormat>Широкоэкранный</PresentationFormat>
  <Paragraphs>88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Документ Microsoft Visio</vt:lpstr>
      <vt:lpstr>Презентация PowerPoint</vt:lpstr>
      <vt:lpstr>Основные понятия</vt:lpstr>
      <vt:lpstr>Исходные данные</vt:lpstr>
      <vt:lpstr>Мотивация</vt:lpstr>
      <vt:lpstr>Основные этапы рабты</vt:lpstr>
      <vt:lpstr>Протокол AXI Interconnect</vt:lpstr>
      <vt:lpstr>Итоги</vt:lpstr>
      <vt:lpstr>Большое спасибо  за 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переноса описания проекта системы на кристалле в новую проектную среду на примере САПР ПЛИС фирмы Xilinx.</dc:title>
  <dc:creator>ASUS</dc:creator>
  <cp:lastModifiedBy>ASUS</cp:lastModifiedBy>
  <cp:revision>16</cp:revision>
  <dcterms:created xsi:type="dcterms:W3CDTF">2016-02-25T17:12:05Z</dcterms:created>
  <dcterms:modified xsi:type="dcterms:W3CDTF">2016-02-25T19:55:33Z</dcterms:modified>
</cp:coreProperties>
</file>