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2" r:id="rId4"/>
    <p:sldMasterId id="214748367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77DB96B-B797-4C5C-B03E-07A763896EB5}">
  <a:tblStyle styleId="{877DB96B-B797-4C5C-B03E-07A763896EB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533520" y="764280"/>
            <a:ext cx="6704640" cy="37713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" name="Google Shape;5;n"/>
          <p:cNvSpPr txBox="1"/>
          <p:nvPr>
            <p:ph idx="3"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" name="Google Shape;6;n"/>
          <p:cNvSpPr txBox="1"/>
          <p:nvPr>
            <p:ph idx="10"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ru-RU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:notes"/>
          <p:cNvSpPr/>
          <p:nvPr>
            <p:ph idx="2" type="sldImg"/>
          </p:nvPr>
        </p:nvSpPr>
        <p:spPr>
          <a:xfrm>
            <a:off x="1371600" y="1143000"/>
            <a:ext cx="4114080" cy="30855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1" name="Google Shape;191;p1:notes"/>
          <p:cNvSpPr txBox="1"/>
          <p:nvPr>
            <p:ph idx="1"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2160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1:notes"/>
          <p:cNvSpPr txBox="1"/>
          <p:nvPr>
            <p:ph idx="12" type="sldNum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ru-RU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2bdc0f40828_0_42:notes"/>
          <p:cNvSpPr/>
          <p:nvPr>
            <p:ph idx="2" type="sldImg"/>
          </p:nvPr>
        </p:nvSpPr>
        <p:spPr>
          <a:xfrm>
            <a:off x="1371600" y="1143000"/>
            <a:ext cx="41142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5" name="Google Shape;255;g2bdc0f40828_0_42:notes"/>
          <p:cNvSpPr txBox="1"/>
          <p:nvPr>
            <p:ph idx="1" type="body"/>
          </p:nvPr>
        </p:nvSpPr>
        <p:spPr>
          <a:xfrm>
            <a:off x="685800" y="4400640"/>
            <a:ext cx="5485800" cy="36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2160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g2bdc0f40828_0_42:notes"/>
          <p:cNvSpPr txBox="1"/>
          <p:nvPr>
            <p:ph idx="12" type="sldNum"/>
          </p:nvPr>
        </p:nvSpPr>
        <p:spPr>
          <a:xfrm>
            <a:off x="3884760" y="8685360"/>
            <a:ext cx="2971200" cy="4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ru-RU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2bdc0f40828_0_48:notes"/>
          <p:cNvSpPr/>
          <p:nvPr>
            <p:ph idx="2" type="sldImg"/>
          </p:nvPr>
        </p:nvSpPr>
        <p:spPr>
          <a:xfrm>
            <a:off x="1371600" y="1143000"/>
            <a:ext cx="41142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2" name="Google Shape;262;g2bdc0f40828_0_48:notes"/>
          <p:cNvSpPr txBox="1"/>
          <p:nvPr>
            <p:ph idx="1" type="body"/>
          </p:nvPr>
        </p:nvSpPr>
        <p:spPr>
          <a:xfrm>
            <a:off x="685800" y="4400640"/>
            <a:ext cx="5485800" cy="36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2160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g2bdc0f40828_0_48:notes"/>
          <p:cNvSpPr txBox="1"/>
          <p:nvPr>
            <p:ph idx="12" type="sldNum"/>
          </p:nvPr>
        </p:nvSpPr>
        <p:spPr>
          <a:xfrm>
            <a:off x="3884760" y="8685360"/>
            <a:ext cx="2971200" cy="4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ru-RU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9:notes"/>
          <p:cNvSpPr txBox="1"/>
          <p:nvPr>
            <p:ph idx="1"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9:notes"/>
          <p:cNvSpPr/>
          <p:nvPr>
            <p:ph idx="2" type="sldImg"/>
          </p:nvPr>
        </p:nvSpPr>
        <p:spPr>
          <a:xfrm>
            <a:off x="533520" y="764280"/>
            <a:ext cx="6704640" cy="37713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0:notes"/>
          <p:cNvSpPr/>
          <p:nvPr>
            <p:ph idx="2" type="sldImg"/>
          </p:nvPr>
        </p:nvSpPr>
        <p:spPr>
          <a:xfrm>
            <a:off x="1371600" y="1143000"/>
            <a:ext cx="4114080" cy="30855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6" name="Google Shape;276;p20:notes"/>
          <p:cNvSpPr txBox="1"/>
          <p:nvPr>
            <p:ph idx="1" type="body"/>
          </p:nvPr>
        </p:nvSpPr>
        <p:spPr>
          <a:xfrm>
            <a:off x="685800" y="4400640"/>
            <a:ext cx="5485680" cy="36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2160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20:notes"/>
          <p:cNvSpPr txBox="1"/>
          <p:nvPr>
            <p:ph idx="12" type="sldNum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ru-RU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2bdc0f40828_0_62:notes"/>
          <p:cNvSpPr txBox="1"/>
          <p:nvPr>
            <p:ph idx="1" type="body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g2bdc0f40828_0_62:notes"/>
          <p:cNvSpPr/>
          <p:nvPr>
            <p:ph idx="2" type="sldImg"/>
          </p:nvPr>
        </p:nvSpPr>
        <p:spPr>
          <a:xfrm>
            <a:off x="533520" y="764280"/>
            <a:ext cx="6704700" cy="3771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:notes"/>
          <p:cNvSpPr txBox="1"/>
          <p:nvPr>
            <p:ph idx="1"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3:notes"/>
          <p:cNvSpPr/>
          <p:nvPr>
            <p:ph idx="2" type="sldImg"/>
          </p:nvPr>
        </p:nvSpPr>
        <p:spPr>
          <a:xfrm>
            <a:off x="533520" y="764280"/>
            <a:ext cx="6704640" cy="37713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:notes"/>
          <p:cNvSpPr txBox="1"/>
          <p:nvPr>
            <p:ph idx="1"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4:notes"/>
          <p:cNvSpPr/>
          <p:nvPr>
            <p:ph idx="2" type="sldImg"/>
          </p:nvPr>
        </p:nvSpPr>
        <p:spPr>
          <a:xfrm>
            <a:off x="533520" y="764280"/>
            <a:ext cx="6704640" cy="37713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5:notes"/>
          <p:cNvSpPr/>
          <p:nvPr>
            <p:ph idx="2" type="sldImg"/>
          </p:nvPr>
        </p:nvSpPr>
        <p:spPr>
          <a:xfrm>
            <a:off x="1371600" y="1143000"/>
            <a:ext cx="4114080" cy="30855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2" name="Google Shape;212;p5:notes"/>
          <p:cNvSpPr txBox="1"/>
          <p:nvPr>
            <p:ph idx="1"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2160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5:notes"/>
          <p:cNvSpPr txBox="1"/>
          <p:nvPr>
            <p:ph idx="12" type="sldNum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ru-RU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2:notes"/>
          <p:cNvSpPr/>
          <p:nvPr>
            <p:ph idx="2" type="sldImg"/>
          </p:nvPr>
        </p:nvSpPr>
        <p:spPr>
          <a:xfrm>
            <a:off x="1371600" y="1143000"/>
            <a:ext cx="4114080" cy="30855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9" name="Google Shape;219;p12:notes"/>
          <p:cNvSpPr txBox="1"/>
          <p:nvPr>
            <p:ph idx="1" type="body"/>
          </p:nvPr>
        </p:nvSpPr>
        <p:spPr>
          <a:xfrm>
            <a:off x="685800" y="4400640"/>
            <a:ext cx="5485680" cy="36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2160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12:notes"/>
          <p:cNvSpPr txBox="1"/>
          <p:nvPr>
            <p:ph idx="12" type="sldNum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ru-RU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2bdc0f40828_0_7:notes"/>
          <p:cNvSpPr/>
          <p:nvPr>
            <p:ph idx="2" type="sldImg"/>
          </p:nvPr>
        </p:nvSpPr>
        <p:spPr>
          <a:xfrm>
            <a:off x="1371600" y="1143000"/>
            <a:ext cx="41142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6" name="Google Shape;226;g2bdc0f40828_0_7:notes"/>
          <p:cNvSpPr txBox="1"/>
          <p:nvPr>
            <p:ph idx="1" type="body"/>
          </p:nvPr>
        </p:nvSpPr>
        <p:spPr>
          <a:xfrm>
            <a:off x="685800" y="4400640"/>
            <a:ext cx="5485800" cy="36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2160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g2bdc0f40828_0_7:notes"/>
          <p:cNvSpPr txBox="1"/>
          <p:nvPr>
            <p:ph idx="12" type="sldNum"/>
          </p:nvPr>
        </p:nvSpPr>
        <p:spPr>
          <a:xfrm>
            <a:off x="3884760" y="8685360"/>
            <a:ext cx="2971200" cy="4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ru-RU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2bdc0f40828_0_13:notes"/>
          <p:cNvSpPr/>
          <p:nvPr>
            <p:ph idx="2" type="sldImg"/>
          </p:nvPr>
        </p:nvSpPr>
        <p:spPr>
          <a:xfrm>
            <a:off x="1371600" y="1143000"/>
            <a:ext cx="41142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3" name="Google Shape;233;g2bdc0f40828_0_13:notes"/>
          <p:cNvSpPr txBox="1"/>
          <p:nvPr>
            <p:ph idx="1" type="body"/>
          </p:nvPr>
        </p:nvSpPr>
        <p:spPr>
          <a:xfrm>
            <a:off x="685800" y="4400640"/>
            <a:ext cx="5485800" cy="36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2160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g2bdc0f40828_0_13:notes"/>
          <p:cNvSpPr txBox="1"/>
          <p:nvPr>
            <p:ph idx="12" type="sldNum"/>
          </p:nvPr>
        </p:nvSpPr>
        <p:spPr>
          <a:xfrm>
            <a:off x="3884760" y="8685360"/>
            <a:ext cx="2971200" cy="4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ru-RU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2bdc0f40828_0_30:notes"/>
          <p:cNvSpPr/>
          <p:nvPr>
            <p:ph idx="2" type="sldImg"/>
          </p:nvPr>
        </p:nvSpPr>
        <p:spPr>
          <a:xfrm>
            <a:off x="1371600" y="1143000"/>
            <a:ext cx="41142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1" name="Google Shape;241;g2bdc0f40828_0_30:notes"/>
          <p:cNvSpPr txBox="1"/>
          <p:nvPr>
            <p:ph idx="1" type="body"/>
          </p:nvPr>
        </p:nvSpPr>
        <p:spPr>
          <a:xfrm>
            <a:off x="685800" y="4400640"/>
            <a:ext cx="5485800" cy="36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2160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g2bdc0f40828_0_30:notes"/>
          <p:cNvSpPr txBox="1"/>
          <p:nvPr>
            <p:ph idx="12" type="sldNum"/>
          </p:nvPr>
        </p:nvSpPr>
        <p:spPr>
          <a:xfrm>
            <a:off x="3884760" y="8685360"/>
            <a:ext cx="2971200" cy="4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ru-RU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2bdc0f40828_0_36:notes"/>
          <p:cNvSpPr/>
          <p:nvPr>
            <p:ph idx="2" type="sldImg"/>
          </p:nvPr>
        </p:nvSpPr>
        <p:spPr>
          <a:xfrm>
            <a:off x="1371600" y="1143000"/>
            <a:ext cx="41142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8" name="Google Shape;248;g2bdc0f40828_0_36:notes"/>
          <p:cNvSpPr txBox="1"/>
          <p:nvPr>
            <p:ph idx="1" type="body"/>
          </p:nvPr>
        </p:nvSpPr>
        <p:spPr>
          <a:xfrm>
            <a:off x="685800" y="4400640"/>
            <a:ext cx="5485800" cy="36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2160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g2bdc0f40828_0_36:notes"/>
          <p:cNvSpPr txBox="1"/>
          <p:nvPr>
            <p:ph idx="12" type="sldNum"/>
          </p:nvPr>
        </p:nvSpPr>
        <p:spPr>
          <a:xfrm>
            <a:off x="3884760" y="8685360"/>
            <a:ext cx="2971200" cy="4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ru-RU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1" type="ftr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20" name="Google Shape;20;p2"/>
          <p:cNvSpPr txBox="1"/>
          <p:nvPr>
            <p:ph idx="10" type="dt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2"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78" name="Google Shape;78;p11"/>
          <p:cNvSpPr txBox="1"/>
          <p:nvPr>
            <p:ph idx="10" type="dt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3"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4"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1" type="ftr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idx="12" type="sldNum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87" name="Google Shape;87;p12"/>
          <p:cNvSpPr txBox="1"/>
          <p:nvPr>
            <p:ph idx="10" type="dt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1"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3"/>
          <p:cNvSpPr txBox="1"/>
          <p:nvPr>
            <p:ph idx="2"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3"/>
          <p:cNvSpPr txBox="1"/>
          <p:nvPr>
            <p:ph idx="3"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3"/>
          <p:cNvSpPr txBox="1"/>
          <p:nvPr>
            <p:ph idx="4"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3"/>
          <p:cNvSpPr txBox="1"/>
          <p:nvPr>
            <p:ph idx="5"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3"/>
          <p:cNvSpPr txBox="1"/>
          <p:nvPr>
            <p:ph idx="6"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3"/>
          <p:cNvSpPr txBox="1"/>
          <p:nvPr>
            <p:ph idx="11" type="ftr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3"/>
          <p:cNvSpPr txBox="1"/>
          <p:nvPr>
            <p:ph idx="12" type="sldNum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98" name="Google Shape;98;p13"/>
          <p:cNvSpPr txBox="1"/>
          <p:nvPr>
            <p:ph idx="10" type="dt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/>
          <p:nvPr>
            <p:ph idx="11" type="ftr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5"/>
          <p:cNvSpPr txBox="1"/>
          <p:nvPr>
            <p:ph idx="12" type="sldNum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08" name="Google Shape;108;p15"/>
          <p:cNvSpPr txBox="1"/>
          <p:nvPr>
            <p:ph idx="10" type="dt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6"/>
          <p:cNvSpPr txBox="1"/>
          <p:nvPr>
            <p:ph idx="1"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6"/>
          <p:cNvSpPr txBox="1"/>
          <p:nvPr>
            <p:ph idx="11" type="ftr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6"/>
          <p:cNvSpPr txBox="1"/>
          <p:nvPr>
            <p:ph idx="12" type="sldNum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14" name="Google Shape;114;p16"/>
          <p:cNvSpPr txBox="1"/>
          <p:nvPr>
            <p:ph idx="10" type="dt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7"/>
          <p:cNvSpPr txBox="1"/>
          <p:nvPr>
            <p:ph idx="1"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17"/>
          <p:cNvSpPr txBox="1"/>
          <p:nvPr>
            <p:ph idx="11" type="ftr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17"/>
          <p:cNvSpPr txBox="1"/>
          <p:nvPr>
            <p:ph idx="12" type="sldNum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20" name="Google Shape;120;p17"/>
          <p:cNvSpPr txBox="1"/>
          <p:nvPr>
            <p:ph idx="10" type="dt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8"/>
          <p:cNvSpPr txBox="1"/>
          <p:nvPr>
            <p:ph idx="1"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18"/>
          <p:cNvSpPr txBox="1"/>
          <p:nvPr>
            <p:ph idx="2"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8"/>
          <p:cNvSpPr txBox="1"/>
          <p:nvPr>
            <p:ph idx="11" type="ftr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8"/>
          <p:cNvSpPr txBox="1"/>
          <p:nvPr>
            <p:ph idx="12" type="sldNum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27" name="Google Shape;127;p18"/>
          <p:cNvSpPr txBox="1"/>
          <p:nvPr>
            <p:ph idx="10" type="dt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9"/>
          <p:cNvSpPr txBox="1"/>
          <p:nvPr>
            <p:ph idx="11" type="ftr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19"/>
          <p:cNvSpPr txBox="1"/>
          <p:nvPr>
            <p:ph idx="12" type="sldNum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32" name="Google Shape;132;p19"/>
          <p:cNvSpPr txBox="1"/>
          <p:nvPr>
            <p:ph idx="10" type="dt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/>
          <p:nvPr>
            <p:ph idx="1"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0"/>
          <p:cNvSpPr txBox="1"/>
          <p:nvPr>
            <p:ph idx="11" type="ftr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0"/>
          <p:cNvSpPr txBox="1"/>
          <p:nvPr>
            <p:ph idx="12" type="sldNum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37" name="Google Shape;137;p20"/>
          <p:cNvSpPr txBox="1"/>
          <p:nvPr>
            <p:ph idx="10" type="dt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21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1"/>
          <p:cNvSpPr txBox="1"/>
          <p:nvPr>
            <p:ph idx="2"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1"/>
          <p:cNvSpPr txBox="1"/>
          <p:nvPr>
            <p:ph idx="3"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21"/>
          <p:cNvSpPr txBox="1"/>
          <p:nvPr>
            <p:ph idx="11" type="ftr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21"/>
          <p:cNvSpPr txBox="1"/>
          <p:nvPr>
            <p:ph idx="12" type="sldNum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45" name="Google Shape;145;p21"/>
          <p:cNvSpPr txBox="1"/>
          <p:nvPr>
            <p:ph idx="10" type="dt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idx="11" type="ftr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2"/>
          <p:cNvSpPr txBox="1"/>
          <p:nvPr>
            <p:ph idx="1"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22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22"/>
          <p:cNvSpPr txBox="1"/>
          <p:nvPr>
            <p:ph idx="3"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22"/>
          <p:cNvSpPr txBox="1"/>
          <p:nvPr>
            <p:ph idx="11" type="ftr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22"/>
          <p:cNvSpPr txBox="1"/>
          <p:nvPr>
            <p:ph idx="12" type="sldNum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53" name="Google Shape;153;p22"/>
          <p:cNvSpPr txBox="1"/>
          <p:nvPr>
            <p:ph idx="10" type="dt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23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23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23"/>
          <p:cNvSpPr txBox="1"/>
          <p:nvPr>
            <p:ph idx="3"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23"/>
          <p:cNvSpPr txBox="1"/>
          <p:nvPr>
            <p:ph idx="11" type="ftr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23"/>
          <p:cNvSpPr txBox="1"/>
          <p:nvPr>
            <p:ph idx="12" type="sldNum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61" name="Google Shape;161;p23"/>
          <p:cNvSpPr txBox="1"/>
          <p:nvPr>
            <p:ph idx="10" type="dt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4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24"/>
          <p:cNvSpPr txBox="1"/>
          <p:nvPr>
            <p:ph idx="1"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24"/>
          <p:cNvSpPr txBox="1"/>
          <p:nvPr>
            <p:ph idx="2"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24"/>
          <p:cNvSpPr txBox="1"/>
          <p:nvPr>
            <p:ph idx="11" type="ftr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24"/>
          <p:cNvSpPr txBox="1"/>
          <p:nvPr>
            <p:ph idx="12" type="sldNum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68" name="Google Shape;168;p24"/>
          <p:cNvSpPr txBox="1"/>
          <p:nvPr>
            <p:ph idx="10" type="dt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5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25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25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3" name="Google Shape;173;p25"/>
          <p:cNvSpPr txBox="1"/>
          <p:nvPr>
            <p:ph idx="3"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4" name="Google Shape;174;p25"/>
          <p:cNvSpPr txBox="1"/>
          <p:nvPr>
            <p:ph idx="4"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25"/>
          <p:cNvSpPr txBox="1"/>
          <p:nvPr>
            <p:ph idx="11" type="ftr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" name="Google Shape;176;p25"/>
          <p:cNvSpPr txBox="1"/>
          <p:nvPr>
            <p:ph idx="12" type="sldNum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77" name="Google Shape;177;p25"/>
          <p:cNvSpPr txBox="1"/>
          <p:nvPr>
            <p:ph idx="10" type="dt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6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0" name="Google Shape;180;p26"/>
          <p:cNvSpPr txBox="1"/>
          <p:nvPr>
            <p:ph idx="1"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26"/>
          <p:cNvSpPr txBox="1"/>
          <p:nvPr>
            <p:ph idx="2"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p26"/>
          <p:cNvSpPr txBox="1"/>
          <p:nvPr>
            <p:ph idx="3"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3" name="Google Shape;183;p26"/>
          <p:cNvSpPr txBox="1"/>
          <p:nvPr>
            <p:ph idx="4"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4" name="Google Shape;184;p26"/>
          <p:cNvSpPr txBox="1"/>
          <p:nvPr>
            <p:ph idx="5"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26"/>
          <p:cNvSpPr txBox="1"/>
          <p:nvPr>
            <p:ph idx="6"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6" name="Google Shape;186;p26"/>
          <p:cNvSpPr txBox="1"/>
          <p:nvPr>
            <p:ph idx="11" type="ftr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7" name="Google Shape;187;p26"/>
          <p:cNvSpPr txBox="1"/>
          <p:nvPr>
            <p:ph idx="12" type="sldNum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88" name="Google Shape;188;p26"/>
          <p:cNvSpPr txBox="1"/>
          <p:nvPr>
            <p:ph idx="10" type="dt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1" type="ftr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idx="1"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2"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3"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3"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1" type="ftr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63" name="Google Shape;63;p9"/>
          <p:cNvSpPr txBox="1"/>
          <p:nvPr>
            <p:ph idx="10" type="dt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3"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1" type="ftr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sz="1200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71" name="Google Shape;71;p10"/>
          <p:cNvSpPr txBox="1"/>
          <p:nvPr>
            <p:ph idx="10" type="dt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" name="Google Shape;13;p1"/>
          <p:cNvSpPr txBox="1"/>
          <p:nvPr>
            <p:ph idx="10" type="dt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4" name="Google Shape;14;p1"/>
          <p:cNvSpPr txBox="1"/>
          <p:nvPr>
            <p:ph idx="1"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/>
          <p:nvPr>
            <p:ph idx="11" type="ftr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1" name="Google Shape;101;p14"/>
          <p:cNvSpPr txBox="1"/>
          <p:nvPr>
            <p:ph idx="12" type="sldNum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Google Shape;102;p14"/>
          <p:cNvSpPr txBox="1"/>
          <p:nvPr>
            <p:ph idx="10" type="dt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3" name="Google Shape;103;p14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4" name="Google Shape;104;p14"/>
          <p:cNvSpPr txBox="1"/>
          <p:nvPr>
            <p:ph idx="1"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0" Type="http://schemas.openxmlformats.org/officeDocument/2006/relationships/hyperlink" Target="https://apackets.com/" TargetMode="Externa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www.similarweb.com/" TargetMode="External"/><Relationship Id="rId4" Type="http://schemas.openxmlformats.org/officeDocument/2006/relationships/hyperlink" Target="https://cyberspatial.com/teleseer" TargetMode="External"/><Relationship Id="rId9" Type="http://schemas.openxmlformats.org/officeDocument/2006/relationships/hyperlink" Target="https://lets-plot.org/" TargetMode="External"/><Relationship Id="rId5" Type="http://schemas.openxmlformats.org/officeDocument/2006/relationships/hyperlink" Target="https://www.qacafe.com/analysis-tools/cloudshark/cloudshark-technology/" TargetMode="External"/><Relationship Id="rId6" Type="http://schemas.openxmlformats.org/officeDocument/2006/relationships/hyperlink" Target="https://support.qacafe.com/cloudshark/" TargetMode="External"/><Relationship Id="rId7" Type="http://schemas.openxmlformats.org/officeDocument/2006/relationships/hyperlink" Target="https://app.rawgraphs.io/" TargetMode="External"/><Relationship Id="rId8" Type="http://schemas.openxmlformats.org/officeDocument/2006/relationships/hyperlink" Target="https://grafana.com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7"/>
          <p:cNvSpPr txBox="1"/>
          <p:nvPr>
            <p:ph type="title"/>
          </p:nvPr>
        </p:nvSpPr>
        <p:spPr>
          <a:xfrm>
            <a:off x="686160" y="2514600"/>
            <a:ext cx="7771680" cy="2222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b="1" lang="ru-RU" sz="3600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Архитектура портала для анализа трафика</a:t>
            </a:r>
            <a:endParaRPr b="0" sz="36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27"/>
          <p:cNvSpPr txBox="1"/>
          <p:nvPr>
            <p:ph idx="4294967295" type="subTitle"/>
          </p:nvPr>
        </p:nvSpPr>
        <p:spPr>
          <a:xfrm>
            <a:off x="899640" y="5770800"/>
            <a:ext cx="7955640" cy="528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1" i="0" lang="ru-RU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Научный руководитель</a:t>
            </a:r>
            <a:r>
              <a:rPr b="0" i="0" lang="ru-RU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к.т.н., доц., Орлова Маргарита Андреевна</a:t>
            </a:r>
            <a:endParaRPr b="0" i="0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27"/>
          <p:cNvSpPr/>
          <p:nvPr/>
        </p:nvSpPr>
        <p:spPr>
          <a:xfrm>
            <a:off x="809640" y="5385960"/>
            <a:ext cx="7817400" cy="4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Комаров Яков Алексеевич (3 курс)  гр. А-08-21</a:t>
            </a:r>
            <a:endParaRPr b="0" i="0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7" name="Google Shape;197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62000" y="216000"/>
            <a:ext cx="5486040" cy="183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6"/>
          <p:cNvSpPr txBox="1"/>
          <p:nvPr>
            <p:ph idx="4294967295" type="title"/>
          </p:nvPr>
        </p:nvSpPr>
        <p:spPr>
          <a:xfrm>
            <a:off x="251640" y="274680"/>
            <a:ext cx="8229000" cy="114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ru-RU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Варианты настройки визуализации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36"/>
          <p:cNvSpPr/>
          <p:nvPr/>
        </p:nvSpPr>
        <p:spPr>
          <a:xfrm>
            <a:off x="444960" y="1588320"/>
            <a:ext cx="8229000" cy="46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-369389" lvl="0" marL="342719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таблицы/диаграммы.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9389" lvl="0" marL="342719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ru-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графики.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9389" lvl="0" marL="342719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ru-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графические схемы.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42560" marR="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7"/>
          <p:cNvSpPr txBox="1"/>
          <p:nvPr>
            <p:ph idx="4294967295" type="title"/>
          </p:nvPr>
        </p:nvSpPr>
        <p:spPr>
          <a:xfrm>
            <a:off x="125800" y="288950"/>
            <a:ext cx="8480700" cy="114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ru-RU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Анализ основных функций аналогов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66" name="Google Shape;266;p37"/>
          <p:cNvGraphicFramePr/>
          <p:nvPr/>
        </p:nvGraphicFramePr>
        <p:xfrm>
          <a:off x="1166500" y="2409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{877DB96B-B797-4C5C-B03E-07A763896EB5}</a:tableStyleId>
              </a:tblPr>
              <a:tblGrid>
                <a:gridCol w="1745525"/>
                <a:gridCol w="1745525"/>
                <a:gridCol w="1745525"/>
                <a:gridCol w="1745525"/>
              </a:tblGrid>
              <a:tr h="8010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Приложение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Загрузка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Поддержка форматов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Настройка визуализации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5336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Teleseer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EA9999"/>
                    </a:solidFill>
                  </a:tcPr>
                </a:tc>
              </a:tr>
              <a:tr h="5336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CloudShark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EA9999"/>
                    </a:solidFill>
                  </a:tcPr>
                </a:tc>
              </a:tr>
              <a:tr h="5336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RawGraphs 2.0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FFE599"/>
                    </a:solidFill>
                  </a:tcPr>
                </a:tc>
              </a:tr>
              <a:tr h="5336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Graphana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Н, О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Н, О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B6D7A8"/>
                    </a:solidFill>
                  </a:tcPr>
                </a:tc>
              </a:tr>
              <a:tr h="5336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Lets-plot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Н, О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FFE599"/>
                    </a:solidFill>
                  </a:tcPr>
                </a:tc>
              </a:tr>
              <a:tr h="5336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A-packets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Н, О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Н, О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FFE599"/>
                    </a:solidFill>
                  </a:tcPr>
                </a:tc>
              </a:tr>
            </a:tbl>
          </a:graphicData>
        </a:graphic>
      </p:graphicFrame>
      <p:sp>
        <p:nvSpPr>
          <p:cNvPr id="267" name="Google Shape;267;p37"/>
          <p:cNvSpPr/>
          <p:nvPr/>
        </p:nvSpPr>
        <p:spPr>
          <a:xfrm>
            <a:off x="251650" y="1267375"/>
            <a:ext cx="8229000" cy="11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142560" marR="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</a:pP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Н - низкий показатель отказов, О - оптимально для задач портала. Зеленым выделено сочетание этих параметров, желтым - наличие одного из них, красным - отсутствие обоих.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8"/>
          <p:cNvSpPr txBox="1"/>
          <p:nvPr>
            <p:ph idx="4294967295"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b="0" i="0" lang="ru-RU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Заключение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38"/>
          <p:cNvSpPr txBox="1"/>
          <p:nvPr>
            <p:ph idx="4294967295" type="body"/>
          </p:nvPr>
        </p:nvSpPr>
        <p:spPr>
          <a:xfrm>
            <a:off x="457200" y="1600200"/>
            <a:ext cx="8228880" cy="4852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 результатам исследования были приняты следующие архитектурные решения: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9389" lvl="0" marL="342719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ru-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способ загрузки - ручной выбор файла.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9389" lvl="0" marL="342719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ru-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формат входных данных - .pcap.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9389" lvl="0" marL="342719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ru-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способ визуализации - построение графиков.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9389" lvl="0" marL="342719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ru-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главная страница обязательно должна включать часть рабочего функционала.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9"/>
          <p:cNvSpPr txBox="1"/>
          <p:nvPr>
            <p:ph idx="4294967295" type="title"/>
          </p:nvPr>
        </p:nvSpPr>
        <p:spPr>
          <a:xfrm>
            <a:off x="457200" y="228600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Times New Roman"/>
              <a:buNone/>
            </a:pPr>
            <a:r>
              <a:rPr b="0" i="0" lang="ru-RU" sz="5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Спасибо за внимание!</a:t>
            </a:r>
            <a:endParaRPr b="0" i="0" sz="5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0"/>
          <p:cNvSpPr txBox="1"/>
          <p:nvPr>
            <p:ph idx="4294967295" type="title"/>
          </p:nvPr>
        </p:nvSpPr>
        <p:spPr>
          <a:xfrm>
            <a:off x="457200" y="274680"/>
            <a:ext cx="8229000" cy="114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ru-RU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Список литературы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40"/>
          <p:cNvSpPr txBox="1"/>
          <p:nvPr>
            <p:ph idx="4294967295" type="body"/>
          </p:nvPr>
        </p:nvSpPr>
        <p:spPr>
          <a:xfrm>
            <a:off x="457200" y="1417075"/>
            <a:ext cx="8229000" cy="48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ru-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SimilarWeb | Effortlessly Analyze Your Competitive Landscape. URL: </a:t>
            </a:r>
            <a:r>
              <a:rPr lang="ru-RU" u="sng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https://www.similarweb.com/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ru-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ru-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Teleseer | Smarter Packet Analysis for IT &amp; Security Teams. URL: </a:t>
            </a:r>
            <a:r>
              <a:rPr lang="ru-RU" u="sng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https://cyberspatial.com/teleseer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CloudShark Enterprise. URL: </a:t>
            </a:r>
            <a:r>
              <a:rPr lang="ru-RU" u="sng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https://www.qacafe.com/analysis-tools/cloudshark/cloudshark-technology/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QA Cafe Support | CloudShark. URL: </a:t>
            </a:r>
            <a:r>
              <a:rPr lang="ru-RU" u="sng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https://support.qacafe.com/cloudshark/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RAWGraphs 2.0. URL: </a:t>
            </a:r>
            <a:r>
              <a:rPr lang="ru-RU" u="sng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https://app.rawgraphs.io/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r>
              <a:rPr lang="ru-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Grafana: The open observability platform | Grafana Labs. URL: </a:t>
            </a:r>
            <a:r>
              <a:rPr lang="ru-RU" u="sng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https://grafana.com/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7. Python Plotting Library Based on the Grammar of Graphics. URL: </a:t>
            </a:r>
            <a:r>
              <a:rPr lang="ru-RU" u="sng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https://lets-plot.org/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8. A-Packets: Unleash the Power of PCAP Analysis. URL: </a:t>
            </a:r>
            <a:r>
              <a:rPr lang="ru-RU" u="sng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https://apackets.com/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8"/>
          <p:cNvSpPr txBox="1"/>
          <p:nvPr>
            <p:ph idx="4294967295" type="title"/>
          </p:nvPr>
        </p:nvSpPr>
        <p:spPr>
          <a:xfrm>
            <a:off x="457200" y="6310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b="0" i="0" lang="ru-RU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 работы: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28"/>
          <p:cNvSpPr txBox="1"/>
          <p:nvPr>
            <p:ph idx="4294967295" type="body"/>
          </p:nvPr>
        </p:nvSpPr>
        <p:spPr>
          <a:xfrm>
            <a:off x="457200" y="2046600"/>
            <a:ext cx="8228880" cy="2764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ru-RU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Разработка архитектуры портала для анализа трафика.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9"/>
          <p:cNvSpPr txBox="1"/>
          <p:nvPr>
            <p:ph idx="4294967295"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9211E"/>
              </a:buClr>
              <a:buSzPts val="3600"/>
              <a:buFont typeface="Times New Roman"/>
              <a:buNone/>
            </a:pPr>
            <a:r>
              <a:rPr lang="ru-RU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Объект исследования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29"/>
          <p:cNvSpPr txBox="1"/>
          <p:nvPr>
            <p:ph idx="4294967295" type="body"/>
          </p:nvPr>
        </p:nvSpPr>
        <p:spPr>
          <a:xfrm>
            <a:off x="457200" y="1600200"/>
            <a:ext cx="8228880" cy="4852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Портал для анализа трафика, позволяющий загружать, отображать и сравнивать различные трассы трафика.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0"/>
          <p:cNvSpPr txBox="1"/>
          <p:nvPr>
            <p:ph idx="4294967295" type="title"/>
          </p:nvPr>
        </p:nvSpPr>
        <p:spPr>
          <a:xfrm>
            <a:off x="25164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ru-RU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Основные задачи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30"/>
          <p:cNvSpPr/>
          <p:nvPr/>
        </p:nvSpPr>
        <p:spPr>
          <a:xfrm>
            <a:off x="457500" y="1416950"/>
            <a:ext cx="8229000" cy="49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Для составления архитектуры портала необходимо выявить: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318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интуитивно понятный способ загрузки, выдерживающий большие объемы данных.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18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ru-RU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эффекти</a:t>
            </a:r>
            <a:r>
              <a:rPr lang="ru-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вный </a:t>
            </a:r>
            <a:r>
              <a:rPr b="0" i="0" lang="ru-RU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способ отображения </a:t>
            </a:r>
            <a:r>
              <a:rPr lang="ru-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результатов анализов.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18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расположение элементов пользовательского интерфейса.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0520" lvl="0" marL="343080" marR="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1"/>
          <p:cNvSpPr txBox="1"/>
          <p:nvPr>
            <p:ph idx="4294967295" type="title"/>
          </p:nvPr>
        </p:nvSpPr>
        <p:spPr>
          <a:xfrm>
            <a:off x="25164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lang="ru-RU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Этапы исследования</a:t>
            </a:r>
            <a:endParaRPr b="0" i="0" sz="4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31"/>
          <p:cNvSpPr/>
          <p:nvPr/>
        </p:nvSpPr>
        <p:spPr>
          <a:xfrm>
            <a:off x="457500" y="1659601"/>
            <a:ext cx="8229000" cy="4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Для выбора наиболее оптимальных путей решения поставленных задач необходимо: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3080" lvl="0" marL="34308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ru-RU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рассмотреть популярные инструменты анализа трафика.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3080" lvl="0" marL="34308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ru-RU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выявить предложенные ими варианты реализации основных известных проблем.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3080" lvl="0" marL="34308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ru-RU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выбрать из полученного списка подходящие под заданные условия идеи.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42560" marR="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2"/>
          <p:cNvSpPr txBox="1"/>
          <p:nvPr>
            <p:ph idx="4294967295" type="title"/>
          </p:nvPr>
        </p:nvSpPr>
        <p:spPr>
          <a:xfrm>
            <a:off x="251640" y="274680"/>
            <a:ext cx="8229000" cy="114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ru-RU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Анализ популярности существующих аналогов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32"/>
          <p:cNvSpPr/>
          <p:nvPr/>
        </p:nvSpPr>
        <p:spPr>
          <a:xfrm>
            <a:off x="444950" y="1588325"/>
            <a:ext cx="8229000" cy="49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качестве инструмента для проведения анализа был выбран SimilarWeb [1], так как он позволяет оценить следующие важные параметры: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718" lvl="0" marL="342718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ru-RU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количество посещений (уникальные переходы на главную страницу сайта).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718" lvl="0" marL="342718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ru-RU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показатель отказов (процент пользователей, которые посетили только главную страницу).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718" lvl="0" marL="342718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ru-RU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среднее время посещения.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718" lvl="0" marL="342718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ru-RU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среднее количество просмотренных страниц.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42560" marR="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3"/>
          <p:cNvSpPr txBox="1"/>
          <p:nvPr>
            <p:ph idx="4294967295" type="title"/>
          </p:nvPr>
        </p:nvSpPr>
        <p:spPr>
          <a:xfrm>
            <a:off x="251640" y="274680"/>
            <a:ext cx="8229000" cy="114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ru-RU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Анализ популярности аналогов c помощью SimilarWeb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33"/>
          <p:cNvSpPr/>
          <p:nvPr/>
        </p:nvSpPr>
        <p:spPr>
          <a:xfrm>
            <a:off x="457500" y="1417079"/>
            <a:ext cx="8229000" cy="102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142560" marR="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</a:pP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Все данные указаны за ноябрь 2023 года. Хорошие, средние и плохие показатели маркированы соответственно зеленым, желтым и красными цветами.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38" name="Google Shape;238;p33"/>
          <p:cNvGraphicFramePr/>
          <p:nvPr/>
        </p:nvGraphicFramePr>
        <p:xfrm>
          <a:off x="208188" y="2600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{877DB96B-B797-4C5C-B03E-07A763896EB5}</a:tableStyleId>
              </a:tblPr>
              <a:tblGrid>
                <a:gridCol w="1745525"/>
                <a:gridCol w="1745525"/>
                <a:gridCol w="1745525"/>
                <a:gridCol w="1745525"/>
                <a:gridCol w="1745525"/>
              </a:tblGrid>
              <a:tr h="9780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Приложение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Количество посещений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Показатель отказов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Ср. время посещения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Ср. кол-во просмотренных страниц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499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Teleseer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3000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84.3%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 с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1.11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EA9999"/>
                    </a:solidFill>
                  </a:tcPr>
                </a:tc>
              </a:tr>
              <a:tr h="499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CloudShark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56000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86.8%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24 с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1.34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EA9999"/>
                    </a:solidFill>
                  </a:tcPr>
                </a:tc>
              </a:tr>
              <a:tr h="499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RawGraphs 2.0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58000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69.68%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 м 39 с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2.08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EA9999"/>
                    </a:solidFill>
                  </a:tcPr>
                </a:tc>
              </a:tr>
              <a:tr h="499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Graphana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1.6 млн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45.14%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 м 44 с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5.31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B6D7A8"/>
                    </a:solidFill>
                  </a:tcPr>
                </a:tc>
              </a:tr>
              <a:tr h="499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Lets-plot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26700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34.72%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 м 28 с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2.31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EA9999"/>
                    </a:solidFill>
                  </a:tcPr>
                </a:tc>
              </a:tr>
              <a:tr h="499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A-packets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35000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19.02%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 м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3.36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solidFill>
                      <a:srgbClr val="FFE5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4"/>
          <p:cNvSpPr txBox="1"/>
          <p:nvPr>
            <p:ph idx="4294967295" type="title"/>
          </p:nvPr>
        </p:nvSpPr>
        <p:spPr>
          <a:xfrm>
            <a:off x="251650" y="274675"/>
            <a:ext cx="8422200" cy="114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ru-RU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Реализации загрузки данных у аналогов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34"/>
          <p:cNvSpPr/>
          <p:nvPr/>
        </p:nvSpPr>
        <p:spPr>
          <a:xfrm>
            <a:off x="444960" y="1588320"/>
            <a:ext cx="8229000" cy="46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-369389" lvl="0" marL="342719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ручной выбор файла.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9389" lvl="0" marL="342719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ru-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интеграция API.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9389" lvl="0" marL="342719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ru-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запрос напрямую в базу данных.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42560" marR="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5"/>
          <p:cNvSpPr txBox="1"/>
          <p:nvPr>
            <p:ph idx="4294967295" type="title"/>
          </p:nvPr>
        </p:nvSpPr>
        <p:spPr>
          <a:xfrm>
            <a:off x="251640" y="274680"/>
            <a:ext cx="8229000" cy="114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ru-RU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Поддерживаемые форматы </a:t>
            </a:r>
            <a:r>
              <a:rPr lang="ru-RU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 аналогов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35"/>
          <p:cNvSpPr/>
          <p:nvPr/>
        </p:nvSpPr>
        <p:spPr>
          <a:xfrm>
            <a:off x="444960" y="1588320"/>
            <a:ext cx="8229000" cy="46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-369389" lvl="0" marL="342719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.cap, .dmp, .pcap и .pcapng. 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9389" lvl="0" marL="342719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ru-RU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TSV, CSV, DSV и JSON.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9389" lvl="0" marL="342719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ru-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другие, менее популярные форматы.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42560" marR="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