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3"/>
    <p:sldId id="269" r:id="rId4"/>
    <p:sldId id="257" r:id="rId5"/>
    <p:sldId id="258" r:id="rId6"/>
    <p:sldId id="259" r:id="rId7"/>
    <p:sldId id="261" r:id="rId8"/>
    <p:sldId id="262" r:id="rId9"/>
    <p:sldId id="264" r:id="rId10"/>
    <p:sldId id="266" r:id="rId11"/>
    <p:sldId id="267" r:id="rId12"/>
    <p:sldId id="268" r:id="rId13"/>
  </p:sldIdLst>
  <p:sldSz cx="9144000" cy="6858000" type="screen4x3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60"/>
        <p:guide pos="287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892" y="1279525"/>
            <a:ext cx="460586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22962"/>
            <a:ext cx="6858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28650" y="551543"/>
            <a:ext cx="78867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825625"/>
            <a:ext cx="78867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50945"/>
            <a:ext cx="7382351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610028"/>
            <a:ext cx="5491163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7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62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744961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615609"/>
            <a:ext cx="3868340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060" y="127000"/>
            <a:ext cx="31239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8000" y="766354"/>
            <a:ext cx="4363031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870" y="2057400"/>
            <a:ext cx="31239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8363" y="365125"/>
            <a:ext cx="1146987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59969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365250" y="6300092"/>
            <a:ext cx="6858000" cy="2187001"/>
          </a:xfrm>
        </p:spPr>
        <p:txBody>
          <a:bodyPr/>
          <a:p>
            <a:endParaRPr lang="ru-RU" altLang="en-US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143000" y="6757035"/>
            <a:ext cx="6858000" cy="100965"/>
          </a:xfrm>
        </p:spPr>
        <p:txBody>
          <a:bodyPr>
            <a:normAutofit fontScale="25000"/>
          </a:bodyPr>
          <a:p>
            <a:endParaRPr lang="ru-RU" altLang="en-US"/>
          </a:p>
        </p:txBody>
      </p:sp>
      <p:sp>
        <p:nvSpPr>
          <p:cNvPr id="8" name="Заголовок 1"/>
          <p:cNvSpPr>
            <a:spLocks noGrp="1"/>
          </p:cNvSpPr>
          <p:nvPr/>
        </p:nvSpPr>
        <p:spPr>
          <a:xfrm>
            <a:off x="685800" y="2211705"/>
            <a:ext cx="7772400" cy="2283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метода авторизации и аутентификации для портала анализа сетевого трафика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одзаголовок 2"/>
          <p:cNvSpPr>
            <a:spLocks noGrp="1"/>
          </p:cNvSpPr>
          <p:nvPr/>
        </p:nvSpPr>
        <p:spPr>
          <a:xfrm>
            <a:off x="685800" y="5770880"/>
            <a:ext cx="7981950" cy="5289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к.т.н., доцент, Орлова Маргарита Андреевна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0317" y="5372278"/>
            <a:ext cx="6264696" cy="39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Емельянов Дмитрий Андреевич, 3 курс А-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Изображение 2" descr="SxtRsA778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24405" y="657225"/>
            <a:ext cx="4905375" cy="164274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85775" y="1825625"/>
            <a:ext cx="7886700" cy="4307205"/>
          </a:xfrm>
        </p:spPr>
        <p:txBody>
          <a:bodyPr>
            <a:noAutofit/>
          </a:bodyPr>
          <a:p>
            <a:pPr marL="514350" indent="-514350">
              <a:buAutoNum type="arabicPeriod"/>
            </a:pPr>
            <a:r>
              <a:rPr lang="en-US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Bello A. Buhari, Afolayan A. Obiniyi, Sahalu B. Junaidu and Armand F. Donfack Kana, 2023. </a:t>
            </a:r>
            <a:r>
              <a:rPr lang="ru-RU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 Enhanced Session Based Login Authentication and Access Control Scheme Using Client File</a:t>
            </a:r>
            <a:endParaRPr lang="ru-RU" alt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514350" indent="-514350">
              <a:buAutoNum type="arabicPeriod"/>
            </a:pPr>
            <a:r>
              <a:rPr lang="ru-RU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P.Lalitha Surya Kumari a, C.H.Sarada devi b, S. Thivaharan c, K. Srinivas d, Avula Damodaram</a:t>
            </a:r>
            <a:r>
              <a:rPr lang="en-US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A resilient group session key authentication methodology for secured peer to peer networks using zero knowledge protocol. </a:t>
            </a:r>
            <a:r>
              <a:rPr lang="en-US" altLang="ru-RU" sz="140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https://doi.org/10.1016/j.ijleo.2022.170345</a:t>
            </a:r>
            <a:endParaRPr lang="en-US" alt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514350" indent="-514350">
              <a:buAutoNum type="arabicPeriod"/>
            </a:pPr>
            <a:r>
              <a:rPr lang="ru-RU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Proceedings of the Seventh International Conference on Communication and Electronics Systems (ICCES 2022) IEEE Xplore Part Number: CFP22AWO-ART; ISBN: 978-1-6654-9634-6 Comparison of Different Authentication Techniques and Steps to Implement Robust JWT Authentication</a:t>
            </a:r>
            <a:endParaRPr lang="ru-RU" alt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514350" indent="-514350">
              <a:buAutoNum type="arabicPeriod"/>
            </a:pPr>
            <a:r>
              <a:rPr lang="ru-RU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Adiva Fiqri Nugraha; Herman Kabetta; I Komang Setia Buana; R Budiarto Hadiprakoso. Performance and Security Comparison of Json Web Tokens (JWT) and Platform Agnostic Security Tokens (PASETO) on RESTful APIs. 2023 IEEE International Conference on Cryptography, Informatics, and Cybersecurity (ICoCICs). </a:t>
            </a:r>
            <a:r>
              <a:rPr lang="ru-RU" altLang="en-US" sz="140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DOI: 10.1109/ICoCICs58778.2023.10277377</a:t>
            </a:r>
            <a:endParaRPr lang="ru-RU" alt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514350" indent="-514350">
              <a:buAutoNum type="arabicPeriod"/>
            </a:pPr>
            <a:r>
              <a:rPr lang="en-US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</a:t>
            </a:r>
            <a:r>
              <a:rPr lang="ru-RU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aculty of Electrical and Computer Engineering, University of Prishtina, 10000 Prishtina, Kosovo</a:t>
            </a:r>
            <a:r>
              <a:rPr lang="en-US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ru-RU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Department of Informatics, University of Oslo, Gaustadalléen 23B, 0373 Oslo, NorwayAuthor to whom correspondence should be addressed.</a:t>
            </a:r>
            <a:r>
              <a:rPr lang="en-US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ru-RU" altLang="en-US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Computers 2023, 12(4), 78; </a:t>
            </a:r>
            <a:r>
              <a:rPr lang="en-US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Enhancing JWT Authentication and Authorization in Web Applications Based on User Behavior History </a:t>
            </a:r>
            <a:r>
              <a:rPr lang="ru-RU" altLang="en-US" sz="14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https://doi.org/10.3390/computers12040078</a:t>
            </a:r>
            <a:r>
              <a:rPr lang="en-US" altLang="ru-RU" sz="14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ru-RU" alt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altLang="en-US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endParaRPr lang="ru-RU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342900" indent="-342900">
              <a:buFont typeface="+mj-lt"/>
              <a:buAutoNum type="arabicPeriod" startAt="6"/>
            </a:pPr>
            <a:r>
              <a:rPr lang="en-US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ru-RU" altLang="en-US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Papaspirou, V.; Papathanasaki, M.; Maglaras, L.; Kantzavelou, I.; Douligeris, C.;Ferrag, M.A.; Janicke, H.A Novel Authentication Method That Combines Honeytokens and Google Authenticator. Information 2023, 14, 386. </a:t>
            </a:r>
            <a:r>
              <a:rPr lang="ru-RU" altLang="en-US" sz="180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https://doi.org/10.3390/info14070386</a:t>
            </a:r>
            <a:endParaRPr lang="ru-RU" altLang="en-US" sz="180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ru-RU" altLang="en-US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Emanuela Marasco, Massimiliano Albanese, Venkata Vamsi Ram Patibandla, Anudeep Vurity, Sumanth Sai Sriram</a:t>
            </a:r>
            <a:r>
              <a:rPr lang="en-US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Biometric multi-factor authentication: On the usability of the FingerPIN scheme. </a:t>
            </a:r>
            <a:r>
              <a:rPr lang="en-US" altLang="ru-RU" sz="180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https://doi.org/10.1002/spy2.261</a:t>
            </a:r>
            <a:endParaRPr lang="en-US" altLang="ru-RU" sz="180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Jessica Berrios a, Elias Mosher a, Sankofa Benzo a, Cinthya Grajeda a, Ibrahim Baggili. Factorizing 2FA: Forensic analysis of two-factor authentication applications. </a:t>
            </a:r>
            <a:r>
              <a:rPr lang="en-US" altLang="ru-RU" sz="180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https://doi.org/10.1016/j.fsidi.2023.301569</a:t>
            </a:r>
            <a:endParaRPr lang="en-US" alt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342900" indent="-342900">
              <a:buFont typeface="+mj-lt"/>
              <a:buAutoNum type="arabicPeriod" startAt="6"/>
            </a:pPr>
            <a:endParaRPr lang="ru-RU" altLang="en-US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</a:pPr>
            <a:endParaRPr lang="ru-RU" altLang="en-US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</a:t>
            </a:r>
            <a:endParaRPr lang="ru-RU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85775" y="2438400"/>
            <a:ext cx="7886700" cy="3738880"/>
          </a:xfrm>
        </p:spPr>
        <p:txBody>
          <a:bodyPr/>
          <a:p>
            <a:r>
              <a:rPr lang="ru-RU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анализа сетевого трафика</a:t>
            </a:r>
            <a:r>
              <a:rPr lang="en-US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85775" y="2363470"/>
            <a:ext cx="7886700" cy="3813810"/>
          </a:xfrm>
        </p:spPr>
        <p:txBody>
          <a:bodyPr/>
          <a:p>
            <a:pPr>
              <a:buFont typeface="Arial" panose="020B0604020202020204" pitchFamily="34" charset="0"/>
            </a:pPr>
            <a:r>
              <a:rPr lang="ru-RU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</a:t>
            </a:r>
            <a:r>
              <a: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авторизации и аутентификации для исследователей и коммерческих пользователей на портале анализа сетевого трафика</a:t>
            </a:r>
            <a:r>
              <a:rPr lang="en-US" alt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анализа трафика</a:t>
            </a:r>
            <a:r>
              <a:rPr lang="ru-RU" altLang="ru-RU"/>
              <a:t> </a:t>
            </a:r>
            <a:endParaRPr lang="ru-RU" altLang="ru-RU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85775" y="1260475"/>
            <a:ext cx="7886700" cy="5314315"/>
          </a:xfrm>
        </p:spPr>
        <p:txBody>
          <a:bodyPr>
            <a:normAutofit lnSpcReduction="10000"/>
          </a:bodyPr>
          <a:p>
            <a:endParaRPr lang="ru-RU" altLang="en-US"/>
          </a:p>
          <a:p>
            <a:endParaRPr lang="ru-RU" altLang="en-US"/>
          </a:p>
          <a:p>
            <a:endParaRPr lang="ru-RU" altLang="en-US"/>
          </a:p>
          <a:p>
            <a:endParaRPr lang="ru-RU" altLang="en-US"/>
          </a:p>
          <a:p>
            <a:endParaRPr lang="ru-RU" altLang="en-US"/>
          </a:p>
          <a:p>
            <a:endParaRPr lang="ru-RU" altLang="en-US"/>
          </a:p>
          <a:p>
            <a:endParaRPr lang="ru-RU" altLang="en-US"/>
          </a:p>
          <a:p>
            <a:endParaRPr lang="ru-RU" altLang="en-US"/>
          </a:p>
          <a:p>
            <a:endParaRPr lang="ru-RU" alt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материалы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/>
              <a:t> </a:t>
            </a:r>
            <a:r>
              <a:rPr altLang="en-US" sz="1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Morozova O.P. et al. Developing a Traffic Analysis Suite for Modified Packet Capture File /  // International Conference on Distributed Computer and Communication Networks. - Cham : Springer Nature Switzerland, 2024</a:t>
            </a:r>
            <a:endParaRPr altLang="en-US" sz="13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en-US"/>
          </a:p>
          <a:p>
            <a:endParaRPr lang="ru-RU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/>
          <p:nvPr/>
        </p:nvGraphicFramePr>
        <p:xfrm>
          <a:off x="1371600" y="1581150"/>
          <a:ext cx="6398895" cy="3406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965"/>
                <a:gridCol w="2132965"/>
                <a:gridCol w="2132965"/>
              </a:tblGrid>
              <a:tr h="681355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Технологии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ru-RU"/>
                        <a:t>Предыдущий стек</a:t>
                      </a:r>
                      <a:endParaRPr lang="ru-RU" altLang="ru-RU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Текущий стек</a:t>
                      </a:r>
                      <a:endParaRPr lang="ru-RU" altLang="en-US"/>
                    </a:p>
                  </a:txBody>
                  <a:tcPr/>
                </a:tc>
              </a:tr>
              <a:tr h="681355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СУБД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/>
                        <a:t>PostgreSQL</a:t>
                      </a:r>
                      <a:endParaRPr lang="en-US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/>
                        <a:t>Clickhouse</a:t>
                      </a:r>
                      <a:endParaRPr lang="en-US" altLang="en-US"/>
                    </a:p>
                  </a:txBody>
                  <a:tcPr/>
                </a:tc>
              </a:tr>
              <a:tr h="681355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Инструмент для визуализации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/>
                        <a:t>Dashboard</a:t>
                      </a:r>
                      <a:endParaRPr lang="en-US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ru-RU"/>
                        <a:t>D3.js</a:t>
                      </a:r>
                      <a:endParaRPr lang="en-US" altLang="ru-RU"/>
                    </a:p>
                  </a:txBody>
                  <a:tcPr/>
                </a:tc>
              </a:tr>
              <a:tr h="681355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Язык программирования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ru-RU"/>
                        <a:t>Golang</a:t>
                      </a:r>
                      <a:endParaRPr lang="en-US" altLang="ru-RU"/>
                    </a:p>
                  </a:txBody>
                  <a:tcPr/>
                </a:tc>
              </a:tr>
              <a:tr h="681355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/>
                        <a:t>Веб-фреймворк</a:t>
                      </a: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ru-RU"/>
                        <a:t>Express</a:t>
                      </a:r>
                      <a:endParaRPr lang="en-US" alt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ru-RU" altLang="en-US" sz="3555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и личный кабинет на портале </a:t>
            </a:r>
            <a:endParaRPr lang="ru-RU" altLang="en-US" sz="355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Замещающее содержимое 5"/>
          <p:cNvGraphicFramePr/>
          <p:nvPr>
            <p:ph idx="1"/>
          </p:nvPr>
        </p:nvGraphicFramePr>
        <p:xfrm>
          <a:off x="285115" y="1825625"/>
          <a:ext cx="8543290" cy="4050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750"/>
                <a:gridCol w="1066165"/>
                <a:gridCol w="1615440"/>
                <a:gridCol w="1274445"/>
                <a:gridCol w="1489075"/>
                <a:gridCol w="1542415"/>
              </a:tblGrid>
              <a:tr h="95377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1700"/>
                        <a:t>Роль</a:t>
                      </a:r>
                      <a:endParaRPr lang="ru-RU" altLang="en-US" sz="170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1700"/>
                        <a:t>Загрузка трасс</a:t>
                      </a:r>
                      <a:endParaRPr lang="ru-RU" altLang="en-US" sz="170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1700"/>
                        <a:t>Визуализация трасс</a:t>
                      </a:r>
                      <a:endParaRPr lang="ru-RU" altLang="en-US" sz="170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1700"/>
                        <a:t>Сравнение своих и чужих трасс</a:t>
                      </a:r>
                      <a:endParaRPr lang="ru-RU" altLang="en-US" sz="170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1700"/>
                        <a:t>Интерфейс взаимодейст-вия на основе </a:t>
                      </a:r>
                      <a:r>
                        <a:rPr lang="en-US" altLang="en-US" sz="1700"/>
                        <a:t>REST</a:t>
                      </a:r>
                      <a:endParaRPr lang="en-US" altLang="en-US" sz="170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ru-RU" sz="1700"/>
                        <a:t>Возможность скачивания трасс</a:t>
                      </a:r>
                      <a:endParaRPr lang="ru-RU" altLang="ru-RU" sz="170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95377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1700">
                          <a:solidFill>
                            <a:schemeClr val="bg1"/>
                          </a:solidFill>
                        </a:rPr>
                        <a:t>Неавторизованный пользователь</a:t>
                      </a:r>
                      <a:endParaRPr lang="ru-RU" altLang="en-US" sz="17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/>
                        <a:t>+</a:t>
                      </a:r>
                      <a:endParaRPr lang="ru-RU" altLang="en-US"/>
                    </a:p>
                  </a:txBody>
                  <a:tcPr anchor="ctr" anchorCtr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/>
                        <a:t>+</a:t>
                      </a:r>
                      <a:endParaRPr lang="ru-RU" altLang="en-US"/>
                    </a:p>
                  </a:txBody>
                  <a:tcPr anchor="ctr" anchorCtr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5377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1700">
                          <a:solidFill>
                            <a:schemeClr val="bg1"/>
                          </a:solidFill>
                        </a:rPr>
                        <a:t>Исследователь</a:t>
                      </a:r>
                      <a:endParaRPr lang="ru-RU" altLang="en-US" sz="17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/>
                        <a:t>+</a:t>
                      </a:r>
                      <a:endParaRPr lang="ru-RU" altLang="en-US"/>
                    </a:p>
                  </a:txBody>
                  <a:tcPr anchor="ctr" anchorCtr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/>
                        <a:t>+</a:t>
                      </a:r>
                      <a:endParaRPr lang="ru-RU" altLang="en-US"/>
                    </a:p>
                  </a:txBody>
                  <a:tcPr anchor="ctr" anchorCtr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/>
                        <a:t>+</a:t>
                      </a:r>
                      <a:endParaRPr lang="ru-RU" altLang="en-US"/>
                    </a:p>
                  </a:txBody>
                  <a:tcPr anchor="ctr" anchorCtr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5377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1700">
                          <a:solidFill>
                            <a:schemeClr val="bg1"/>
                          </a:solidFill>
                        </a:rPr>
                        <a:t>Платный пользователь</a:t>
                      </a:r>
                      <a:endParaRPr lang="ru-RU" altLang="en-US" sz="17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/>
                        <a:t>+</a:t>
                      </a:r>
                      <a:endParaRPr lang="ru-RU" altLang="en-US"/>
                    </a:p>
                  </a:txBody>
                  <a:tcPr anchor="ctr" anchorCtr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/>
                        <a:t>+</a:t>
                      </a:r>
                      <a:endParaRPr lang="ru-RU" altLang="en-US"/>
                    </a:p>
                  </a:txBody>
                  <a:tcPr anchor="ctr" anchorCtr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/>
                        <a:t>+</a:t>
                      </a:r>
                      <a:endParaRPr lang="ru-RU" altLang="en-US"/>
                    </a:p>
                  </a:txBody>
                  <a:tcPr anchor="ctr" anchorCtr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/>
                        <a:t>+</a:t>
                      </a:r>
                      <a:endParaRPr lang="ru-RU" altLang="en-US"/>
                    </a:p>
                  </a:txBody>
                  <a:tcPr anchor="ctr" anchorCtr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/>
                        <a:t>+</a:t>
                      </a:r>
                      <a:endParaRPr lang="ru-RU" altLang="en-US"/>
                    </a:p>
                  </a:txBody>
                  <a:tcPr anchor="ctr" anchorCtr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ru-RU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методов</a:t>
            </a:r>
            <a:r>
              <a:rPr lang="en-US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авторизации и аутентификации</a:t>
            </a:r>
            <a:endParaRPr lang="ru-RU" altLang="ru-RU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73380" y="1825625"/>
            <a:ext cx="8449310" cy="4351655"/>
          </a:xfrm>
        </p:spPr>
        <p:txBody>
          <a:bodyPr/>
          <a:p>
            <a:pPr>
              <a:buFont typeface="Arial" panose="020B0604020202020204" pitchFamily="34" charset="0"/>
            </a:pPr>
            <a:r>
              <a:rPr lang="ru-RU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 основании данных базы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Академии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Google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ru-RU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наиболее популярными методами аутентификации являются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Метод аутентификации на основе сессий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[1</a:t>
            </a:r>
            <a:r>
              <a:rPr lang="ru-RU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-2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].</a:t>
            </a:r>
            <a:endParaRPr lang="ru-RU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Метод аутентификации на основе 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JWT[</a:t>
            </a:r>
            <a:r>
              <a:rPr lang="ru-RU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3-5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].</a:t>
            </a:r>
            <a:endParaRPr lang="ru-RU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Метод многофакторной аутентификации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[6-8].</a:t>
            </a:r>
            <a:endParaRPr lang="ru-RU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 sz="3555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методов авторизации и аутентификации. Многофакторная аутентификация</a:t>
            </a:r>
            <a:endParaRPr lang="ru-RU" altLang="en-US" sz="3555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564515" y="1825625"/>
            <a:ext cx="7807325" cy="4351655"/>
          </a:xfrm>
        </p:spPr>
        <p:txBody>
          <a:bodyPr/>
          <a:p>
            <a:pPr>
              <a:buFont typeface="Arial" panose="020B0604020202020204" pitchFamily="34" charset="0"/>
            </a:pPr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</a:t>
            </a: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6-8</a:t>
            </a: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обладает следующими преимуществами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высокий уровень безопасности</a:t>
            </a:r>
            <a:endPara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готовые решение (</a:t>
            </a: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Authenticator</a:t>
            </a:r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</a:pP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метода было принято решение отказаться по следующим причинам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Усложнение архитектуры сервиса </a:t>
            </a:r>
            <a:endParaRPr lang="ru-RU" alt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Нецелесообразность использования данного метода для портала </a:t>
            </a:r>
            <a:endParaRPr lang="ru-RU" alt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</a:pPr>
            <a:endParaRPr lang="ru-RU" alt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 sz="355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Анализ методов аутентификации и авторизации. Аутентификация на основе </a:t>
            </a:r>
            <a:r>
              <a:rPr lang="en-US" altLang="ru-RU" sz="355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JWT </a:t>
            </a:r>
            <a:r>
              <a:rPr lang="ru-RU" altLang="ru-RU" sz="3555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токенов</a:t>
            </a:r>
            <a:endParaRPr lang="ru-RU" altLang="ru-RU" sz="3555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86410" y="1825625"/>
            <a:ext cx="8075930" cy="4351655"/>
          </a:xfrm>
        </p:spPr>
        <p:txBody>
          <a:bodyPr/>
          <a:p>
            <a:pPr>
              <a:buFont typeface="Arial" panose="020B0604020202020204" pitchFamily="34" charset="0"/>
            </a:pP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основного метода аутентификации был выбран метод</a:t>
            </a:r>
            <a: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[3-5]</a:t>
            </a: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следующим причинам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</a:t>
            </a: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[3-5]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эффективный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чем аутентификация на основе сессий</a:t>
            </a:r>
            <a:r>
              <a:rPr lang="en-US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использовании метода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3-5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нагрузка на сервер и на базу данных ниже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при использовании метода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[1-2].</a:t>
            </a:r>
            <a:r>
              <a:rPr lang="ru-RU" alt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ctr"/>
            <a:endParaRPr lang="ru-RU" altLang="en-US"/>
          </a:p>
          <a:p>
            <a:pPr algn="ctr"/>
            <a:endParaRPr lang="ru-RU" altLang="en-US"/>
          </a:p>
          <a:p>
            <a:pPr algn="ctr"/>
            <a:r>
              <a:rPr lang="ru-RU" alt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всех за внимание!</a:t>
            </a:r>
            <a:endParaRPr lang="ru-RU" altLang="en-US" sz="3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4206</Words>
  <Application>WPS Presentation</Application>
  <PresentationFormat>宽屏</PresentationFormat>
  <Paragraphs>137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SimSun</vt:lpstr>
      <vt:lpstr>Wingdings</vt:lpstr>
      <vt:lpstr>Calibri Light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Объект исследования</vt:lpstr>
      <vt:lpstr>Цель работы:</vt:lpstr>
      <vt:lpstr>Портал анализа трафика </vt:lpstr>
      <vt:lpstr>Профиль и личный кабинет на портале </vt:lpstr>
      <vt:lpstr>Анализ методов авторизации и аутентификации</vt:lpstr>
      <vt:lpstr>Анализ методов авторизации и аутентификации. Многофакторная аутентификация</vt:lpstr>
      <vt:lpstr>Анализ методов аутентификации и авторизации. Аутентификация на основе JWT токенов</vt:lpstr>
      <vt:lpstr>PowerPoint 演示文稿</vt:lpstr>
      <vt:lpstr>Список литературы:</vt:lpstr>
      <vt:lpstr>Список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WPS_1685878000</cp:lastModifiedBy>
  <cp:revision>19</cp:revision>
  <dcterms:created xsi:type="dcterms:W3CDTF">2024-02-26T16:07:00Z</dcterms:created>
  <dcterms:modified xsi:type="dcterms:W3CDTF">2024-02-29T19:10:49Z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1049-12.2.0.13489</vt:lpwstr>
  </property>
  <property fmtid="{D5CDD505-2E9C-101B-9397-08002B2CF9AE}" pid="3" name="ICV">
    <vt:lpwstr>A71BB689BA3E49109C591E19FA51321D_13</vt:lpwstr>
  </property>
</Properties>
</file>